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84" r:id="rId12"/>
    <p:sldId id="265" r:id="rId13"/>
    <p:sldId id="267" r:id="rId14"/>
    <p:sldId id="266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Pike 1996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'Pike 96'!$B$1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numRef>
              <c:f>'Pike 96'!$A$2:$A$62</c:f>
              <c:numCache>
                <c:formatCode>General</c:formatCode>
                <c:ptCount val="6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</c:numCache>
            </c:numRef>
          </c:cat>
          <c:val>
            <c:numRef>
              <c:f>'Pike 96'!$B$2:$B$62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14</c:v>
                </c:pt>
                <c:pt idx="16">
                  <c:v>7</c:v>
                </c:pt>
                <c:pt idx="17">
                  <c:v>11</c:v>
                </c:pt>
                <c:pt idx="18">
                  <c:v>9</c:v>
                </c:pt>
                <c:pt idx="19">
                  <c:v>9</c:v>
                </c:pt>
                <c:pt idx="20">
                  <c:v>12</c:v>
                </c:pt>
                <c:pt idx="21">
                  <c:v>19</c:v>
                </c:pt>
                <c:pt idx="22">
                  <c:v>11</c:v>
                </c:pt>
                <c:pt idx="23">
                  <c:v>14</c:v>
                </c:pt>
                <c:pt idx="24">
                  <c:v>19</c:v>
                </c:pt>
                <c:pt idx="25">
                  <c:v>13</c:v>
                </c:pt>
                <c:pt idx="26">
                  <c:v>16</c:v>
                </c:pt>
                <c:pt idx="27">
                  <c:v>8</c:v>
                </c:pt>
                <c:pt idx="28">
                  <c:v>23</c:v>
                </c:pt>
                <c:pt idx="29">
                  <c:v>23</c:v>
                </c:pt>
                <c:pt idx="30">
                  <c:v>22</c:v>
                </c:pt>
                <c:pt idx="31">
                  <c:v>16</c:v>
                </c:pt>
                <c:pt idx="32">
                  <c:v>19</c:v>
                </c:pt>
                <c:pt idx="33">
                  <c:v>16</c:v>
                </c:pt>
                <c:pt idx="34">
                  <c:v>17</c:v>
                </c:pt>
                <c:pt idx="35">
                  <c:v>13</c:v>
                </c:pt>
                <c:pt idx="36">
                  <c:v>16</c:v>
                </c:pt>
                <c:pt idx="37">
                  <c:v>19</c:v>
                </c:pt>
                <c:pt idx="38">
                  <c:v>15</c:v>
                </c:pt>
                <c:pt idx="39">
                  <c:v>8</c:v>
                </c:pt>
                <c:pt idx="40">
                  <c:v>14</c:v>
                </c:pt>
                <c:pt idx="41">
                  <c:v>12</c:v>
                </c:pt>
                <c:pt idx="42">
                  <c:v>10</c:v>
                </c:pt>
                <c:pt idx="43">
                  <c:v>3</c:v>
                </c:pt>
                <c:pt idx="44">
                  <c:v>14</c:v>
                </c:pt>
                <c:pt idx="45">
                  <c:v>8</c:v>
                </c:pt>
                <c:pt idx="46">
                  <c:v>4</c:v>
                </c:pt>
                <c:pt idx="47">
                  <c:v>8</c:v>
                </c:pt>
                <c:pt idx="48">
                  <c:v>4</c:v>
                </c:pt>
                <c:pt idx="49">
                  <c:v>5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84256"/>
        <c:axId val="32214976"/>
      </c:barChart>
      <c:catAx>
        <c:axId val="3158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Lenght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214976"/>
        <c:crosses val="autoZero"/>
        <c:auto val="1"/>
        <c:lblAlgn val="ctr"/>
        <c:lblOffset val="100"/>
        <c:noMultiLvlLbl val="0"/>
      </c:catAx>
      <c:valAx>
        <c:axId val="32214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% 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58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Pike 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'pike 12'!$B$1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numRef>
              <c:f>'pike 12'!$A$2:$A$62</c:f>
              <c:numCache>
                <c:formatCode>General</c:formatCode>
                <c:ptCount val="6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</c:numCache>
            </c:numRef>
          </c:cat>
          <c:val>
            <c:numRef>
              <c:f>'pike 12'!$B$2:$B$62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3</c:v>
                </c:pt>
                <c:pt idx="20">
                  <c:v>6</c:v>
                </c:pt>
                <c:pt idx="21">
                  <c:v>5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6</c:v>
                </c:pt>
                <c:pt idx="30">
                  <c:v>6</c:v>
                </c:pt>
                <c:pt idx="31">
                  <c:v>14</c:v>
                </c:pt>
                <c:pt idx="32">
                  <c:v>13</c:v>
                </c:pt>
                <c:pt idx="33">
                  <c:v>5</c:v>
                </c:pt>
                <c:pt idx="34">
                  <c:v>9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10</c:v>
                </c:pt>
                <c:pt idx="39">
                  <c:v>12</c:v>
                </c:pt>
                <c:pt idx="40">
                  <c:v>17</c:v>
                </c:pt>
                <c:pt idx="41">
                  <c:v>10</c:v>
                </c:pt>
                <c:pt idx="42">
                  <c:v>8</c:v>
                </c:pt>
                <c:pt idx="43">
                  <c:v>7</c:v>
                </c:pt>
                <c:pt idx="44">
                  <c:v>4</c:v>
                </c:pt>
                <c:pt idx="45">
                  <c:v>7</c:v>
                </c:pt>
                <c:pt idx="46">
                  <c:v>8</c:v>
                </c:pt>
                <c:pt idx="47">
                  <c:v>8</c:v>
                </c:pt>
                <c:pt idx="48">
                  <c:v>3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85280"/>
        <c:axId val="32228480"/>
      </c:barChart>
      <c:catAx>
        <c:axId val="3158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Lenght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228480"/>
        <c:crosses val="autoZero"/>
        <c:auto val="1"/>
        <c:lblAlgn val="ctr"/>
        <c:lblOffset val="100"/>
        <c:noMultiLvlLbl val="0"/>
      </c:catAx>
      <c:valAx>
        <c:axId val="32228480"/>
        <c:scaling>
          <c:orientation val="minMax"/>
          <c:max val="2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% 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585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0.77983</cdr:x>
      <cdr:y>0.05187</cdr:y>
    </cdr:from>
    <cdr:to>
      <cdr:x>0.96048</cdr:x>
      <cdr:y>0.26568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323048" y="133887"/>
          <a:ext cx="1001442" cy="551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IE" sz="1000" b="1"/>
            <a:t>N     =  461</a:t>
          </a:r>
        </a:p>
        <a:p xmlns:a="http://schemas.openxmlformats.org/drawingml/2006/main">
          <a:pPr algn="l"/>
          <a:r>
            <a:rPr lang="en-IE" sz="1000" b="1"/>
            <a:t>CPUE = 1.84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0.73288</cdr:x>
      <cdr:y>0.20023</cdr:y>
    </cdr:from>
    <cdr:to>
      <cdr:x>0.95391</cdr:x>
      <cdr:y>0.3267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200525" y="542925"/>
          <a:ext cx="126682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/>
        </a:p>
      </cdr:txBody>
    </cdr:sp>
  </cdr:relSizeAnchor>
  <cdr:relSizeAnchor xmlns:cdr="http://schemas.openxmlformats.org/drawingml/2006/chartDrawing">
    <cdr:from>
      <cdr:x>0.75522</cdr:x>
      <cdr:y>0.05549</cdr:y>
    </cdr:from>
    <cdr:to>
      <cdr:x>0.97625</cdr:x>
      <cdr:y>0.24167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186582" y="136352"/>
          <a:ext cx="1225291" cy="457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000" b="1"/>
            <a:t>N     =</a:t>
          </a:r>
          <a:r>
            <a:rPr lang="en-IE" sz="1000" b="1" baseline="0"/>
            <a:t>  237</a:t>
          </a:r>
        </a:p>
        <a:p xmlns:a="http://schemas.openxmlformats.org/drawingml/2006/main">
          <a:r>
            <a:rPr lang="en-IE" sz="1000" b="1" baseline="0"/>
            <a:t>CPUE = 0.95</a:t>
          </a:r>
          <a:endParaRPr lang="en-IE" sz="1000" b="1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09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84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493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721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38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33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53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39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42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6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71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9CE9-AF01-45C4-AF60-24424BAFCEC5}" type="datetimeFigureOut">
              <a:rPr lang="en-IE" smtClean="0"/>
              <a:t>17/05/2017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ABDE-2DC4-463C-A4C7-B16696D58A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250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3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own trou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1921" y="115843"/>
            <a:ext cx="93043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Presentation to IFI  group</a:t>
            </a:r>
          </a:p>
          <a:p>
            <a:pPr algn="ctr"/>
            <a:r>
              <a:rPr lang="en-IE" b="1" dirty="0" smtClean="0"/>
              <a:t> concerned with</a:t>
            </a:r>
          </a:p>
          <a:p>
            <a:pPr algn="ctr"/>
            <a:r>
              <a:rPr lang="en-IE" b="1" dirty="0" smtClean="0"/>
              <a:t>Reviewing Policy on the Current </a:t>
            </a:r>
            <a:r>
              <a:rPr lang="en-IE" b="1" dirty="0"/>
              <a:t>M</a:t>
            </a:r>
            <a:r>
              <a:rPr lang="en-IE" b="1" dirty="0" smtClean="0"/>
              <a:t>anagement of pike in </a:t>
            </a:r>
            <a:r>
              <a:rPr lang="en-IE" b="1" dirty="0"/>
              <a:t>D</a:t>
            </a:r>
            <a:r>
              <a:rPr lang="en-IE" b="1" dirty="0" smtClean="0"/>
              <a:t>esignated Wild Brown </a:t>
            </a:r>
            <a:r>
              <a:rPr lang="en-IE" b="1" dirty="0"/>
              <a:t>T</a:t>
            </a:r>
            <a:r>
              <a:rPr lang="en-IE" b="1" dirty="0" smtClean="0"/>
              <a:t>rout Fisheries.</a:t>
            </a:r>
          </a:p>
          <a:p>
            <a:pPr algn="ctr"/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6165303"/>
            <a:ext cx="236308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Professor Martin O’Grady</a:t>
            </a:r>
          </a:p>
          <a:p>
            <a:r>
              <a:rPr lang="en-IE" sz="1600" b="1" dirty="0" smtClean="0"/>
              <a:t>May 8</a:t>
            </a:r>
            <a:r>
              <a:rPr lang="en-IE" sz="1600" b="1" baseline="30000" dirty="0" smtClean="0"/>
              <a:t>th</a:t>
            </a:r>
            <a:r>
              <a:rPr lang="en-IE" sz="1600" b="1" dirty="0" smtClean="0"/>
              <a:t>, 2017</a:t>
            </a:r>
            <a:endParaRPr lang="en-IE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8627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6" y="116632"/>
            <a:ext cx="900694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b="1" dirty="0" smtClean="0"/>
              <a:t> </a:t>
            </a:r>
            <a:r>
              <a:rPr lang="en-IE" b="1" dirty="0"/>
              <a:t>Is the theory that pike prefer to prey </a:t>
            </a:r>
            <a:r>
              <a:rPr lang="en-IE" b="1" dirty="0" smtClean="0"/>
              <a:t>upon brown </a:t>
            </a:r>
            <a:r>
              <a:rPr lang="en-IE" b="1" dirty="0"/>
              <a:t>trout rather than other spp. valid?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718374"/>
            <a:ext cx="555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                 This is not a theory. It is a proven scientific fact.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57150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4867711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From O'Grady and Delanty, 2008.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030229" y="5554106"/>
            <a:ext cx="73540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Other studies by Healy in L. Glore, Toner in L. Corrib and Gargan in l.Sheelin</a:t>
            </a:r>
          </a:p>
          <a:p>
            <a:r>
              <a:rPr lang="en-IE" b="1" dirty="0" smtClean="0"/>
              <a:t> have all observed the same trend.</a:t>
            </a:r>
            <a:endParaRPr lang="en-I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80714" y="6505801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10 of 27</a:t>
            </a:r>
            <a:endParaRPr lang="en-IE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03848" y="1340768"/>
            <a:ext cx="0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848" y="1340768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2320" y="1343066"/>
            <a:ext cx="0" cy="50175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9188" y="1948190"/>
            <a:ext cx="25474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1200" dirty="0" smtClean="0"/>
              <a:t>In a year when the survey nets caught</a:t>
            </a:r>
          </a:p>
          <a:p>
            <a:pPr algn="ctr"/>
            <a:r>
              <a:rPr lang="en-IE" sz="1200" dirty="0" smtClean="0"/>
              <a:t>35 Roach to  1 trout</a:t>
            </a:r>
          </a:p>
          <a:p>
            <a:pPr algn="ctr"/>
            <a:r>
              <a:rPr lang="en-IE" sz="1200" dirty="0" smtClean="0"/>
              <a:t>there were</a:t>
            </a:r>
          </a:p>
          <a:p>
            <a:pPr algn="ctr"/>
            <a:r>
              <a:rPr lang="en-IE" sz="1200" dirty="0" smtClean="0"/>
              <a:t>2.25 Roach to 1 trout </a:t>
            </a:r>
            <a:endParaRPr lang="en-IE" sz="1200" dirty="0"/>
          </a:p>
          <a:p>
            <a:pPr algn="ctr"/>
            <a:r>
              <a:rPr lang="en-IE" sz="1200" dirty="0" smtClean="0"/>
              <a:t>in pike stomachs.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40242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grady\Desktop\pike and smol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" y="1484784"/>
            <a:ext cx="8465597" cy="43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651" y="733346"/>
            <a:ext cx="894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Pike will also target salmon smolts as they migrate to sea in Loughs’ Conn, Cullin and Corrib.</a:t>
            </a:r>
            <a:endParaRPr lang="en-I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320119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11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96064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52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u="sng" dirty="0" smtClean="0"/>
              <a:t>Benefit of pike removal in designated trout lakes. </a:t>
            </a:r>
          </a:p>
          <a:p>
            <a:endParaRPr lang="en-IE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271791" y="648866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12 of 27</a:t>
            </a:r>
            <a:endParaRPr lang="en-I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07041"/>
            <a:ext cx="9238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The benefit of managing pike stocks in selected designated trout lakes will be to increase</a:t>
            </a:r>
          </a:p>
          <a:p>
            <a:r>
              <a:rPr lang="en-IE" sz="1600" dirty="0" smtClean="0"/>
              <a:t> standing crops of trout thereby improving the quality of trout angling. The data, presented</a:t>
            </a:r>
          </a:p>
          <a:p>
            <a:r>
              <a:rPr lang="en-IE" sz="1600" dirty="0" smtClean="0"/>
              <a:t> below for L. Conn, clearly illustrate a linkage between these two factors (angling catches and</a:t>
            </a:r>
          </a:p>
          <a:p>
            <a:r>
              <a:rPr lang="en-IE" sz="1600" dirty="0" smtClean="0"/>
              <a:t> trout stock densities).In designated trout lakes there is a danger that pike predation could depress</a:t>
            </a:r>
          </a:p>
          <a:p>
            <a:r>
              <a:rPr lang="en-IE" sz="1600" dirty="0" smtClean="0"/>
              <a:t> trout numbers to a point where quality angling would no longer be available. This would lead to a significant</a:t>
            </a:r>
          </a:p>
          <a:p>
            <a:r>
              <a:rPr lang="en-IE" sz="1600" dirty="0" smtClean="0"/>
              <a:t>loss of income to these areas.</a:t>
            </a:r>
            <a:endParaRPr lang="en-IE" sz="1600" dirty="0"/>
          </a:p>
        </p:txBody>
      </p:sp>
      <p:pic>
        <p:nvPicPr>
          <p:cNvPr id="6" name="Picture 2" descr="C:\Documents and Settings\MOGrady\Desktop\Conn Data\Relationship Between Angler Catch Per Unit Effort and Survey CP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1228"/>
            <a:ext cx="5580111" cy="42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6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663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. What effect does pike predation have on </a:t>
            </a:r>
            <a:r>
              <a:rPr lang="en-IE" b="1" dirty="0" smtClean="0"/>
              <a:t>other</a:t>
            </a:r>
          </a:p>
          <a:p>
            <a:r>
              <a:rPr lang="en-IE" b="1" dirty="0" smtClean="0"/>
              <a:t> </a:t>
            </a:r>
            <a:r>
              <a:rPr lang="en-IE" b="1" dirty="0"/>
              <a:t>coarse fish spp. in the designated </a:t>
            </a:r>
            <a:r>
              <a:rPr lang="en-IE" b="1" dirty="0" smtClean="0"/>
              <a:t>fisheries</a:t>
            </a:r>
            <a:r>
              <a:rPr lang="en-IE" b="1" dirty="0"/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7535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No detailed research in this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fact that there is quality coarse angling for cyprinids and other species</a:t>
            </a:r>
          </a:p>
          <a:p>
            <a:r>
              <a:rPr lang="en-IE" dirty="0"/>
              <a:t> </a:t>
            </a:r>
            <a:r>
              <a:rPr lang="en-IE" dirty="0" smtClean="0"/>
              <a:t>    in excellent pike angling waters is an indication that pike do not significantly</a:t>
            </a:r>
          </a:p>
          <a:p>
            <a:r>
              <a:rPr lang="en-IE" dirty="0"/>
              <a:t> </a:t>
            </a:r>
            <a:r>
              <a:rPr lang="en-IE" dirty="0" smtClean="0"/>
              <a:t>    depress coarse fish numbers.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286126" y="6299105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13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46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/>
              <a:t>What impact do other spp. have on brown trout in the lakes?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42797"/>
            <a:ext cx="8377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Surveys indicate that selected lakes can support substantial brown trout populations,</a:t>
            </a:r>
          </a:p>
          <a:p>
            <a:r>
              <a:rPr lang="en-IE" dirty="0" smtClean="0"/>
              <a:t>even when large populations of cyprinids and perch are present, provided pike stocks </a:t>
            </a:r>
          </a:p>
          <a:p>
            <a:r>
              <a:rPr lang="en-IE" dirty="0" smtClean="0"/>
              <a:t>are managed and/or limited by the extent of weed beds and water clarity remains high.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271791" y="648866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14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45836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/>
              <a:t>. What Irish river systems and lakes now contain pike </a:t>
            </a:r>
            <a:r>
              <a:rPr lang="en-IE" sz="2000" b="1" dirty="0" smtClean="0"/>
              <a:t>but</a:t>
            </a:r>
          </a:p>
          <a:p>
            <a:pPr algn="ctr"/>
            <a:r>
              <a:rPr lang="en-IE" sz="2000" b="1" dirty="0" smtClean="0"/>
              <a:t> </a:t>
            </a:r>
            <a:r>
              <a:rPr lang="en-IE" sz="2000" b="1" dirty="0"/>
              <a:t>did not contain pike when </a:t>
            </a:r>
            <a:r>
              <a:rPr lang="en-IE" sz="2000" b="1" dirty="0" smtClean="0"/>
              <a:t>record </a:t>
            </a:r>
            <a:r>
              <a:rPr lang="en-IE" sz="2000" b="1" dirty="0"/>
              <a:t>keeping began?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573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I.F.I. staff are aware of three waters where pike have been recently introduced;-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Lakes in the upper Oughterard River system (Corrib Catchment).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Ballintra System in  south Donegal.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Cavetown Lake near Boyle (Shannon catchment)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58974" y="4176734"/>
            <a:ext cx="82832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Surveys by I.F.I. staff in these three sub catchments suggest that trout stocks are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 at, or close to, extinction in all three areas. Prior to pike introductions to these waters 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there had been large trout populations in all of these waters.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91" y="648866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15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00841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Can pike be effectively removed from systems into which they have been </a:t>
            </a:r>
            <a:r>
              <a:rPr lang="en-IE" b="1" dirty="0" smtClean="0"/>
              <a:t>introduced</a:t>
            </a:r>
            <a:r>
              <a:rPr lang="en-IE" b="1" dirty="0"/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2890" y="625713"/>
            <a:ext cx="44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Yes they can be controlled but not eliminated.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65377175"/>
              </p:ext>
            </p:extLst>
          </p:nvPr>
        </p:nvGraphicFramePr>
        <p:xfrm>
          <a:off x="1691680" y="1484784"/>
          <a:ext cx="55435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7764360"/>
              </p:ext>
            </p:extLst>
          </p:nvPr>
        </p:nvGraphicFramePr>
        <p:xfrm>
          <a:off x="1691680" y="4221088"/>
          <a:ext cx="55435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1791" y="648866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16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6496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53" y="67239"/>
            <a:ext cx="425856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994" y="6365557"/>
            <a:ext cx="786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A long term data set on the structure of the pike stock in Lough Corrib at intervals from 1968 to 1996.</a:t>
            </a:r>
            <a:endParaRPr lang="en-IE" sz="1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796136" y="476672"/>
            <a:ext cx="0" cy="56166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40152" y="174068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</a:rPr>
              <a:t>50.0cm</a:t>
            </a:r>
            <a:endParaRPr lang="en-IE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58" y="188640"/>
            <a:ext cx="313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Pike Stock Management Status</a:t>
            </a:r>
          </a:p>
          <a:p>
            <a:r>
              <a:rPr lang="en-IE" sz="1400" b="1" dirty="0" smtClean="0"/>
              <a:t>Significant since the early 1960s’</a:t>
            </a:r>
            <a:endParaRPr lang="en-IE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05569" y="783411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9892" y="3235591"/>
            <a:ext cx="3936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smtClean="0"/>
              <a:t>Pike management continued from the early 1960s’</a:t>
            </a:r>
          </a:p>
          <a:p>
            <a:r>
              <a:rPr lang="en-IE" sz="1400" b="1" dirty="0" smtClean="0"/>
              <a:t>up to 1980 and then ceased.</a:t>
            </a:r>
            <a:endParaRPr lang="en-IE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413581" y="3527871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3671" y="4149080"/>
            <a:ext cx="4364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smtClean="0"/>
              <a:t>By 1986 a significant adult pike population was evident. </a:t>
            </a:r>
            <a:endParaRPr lang="en-IE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283462" y="4735016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96" y="5184523"/>
            <a:ext cx="409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smtClean="0"/>
              <a:t>A balanced undisturbed pike population was evident</a:t>
            </a:r>
          </a:p>
          <a:p>
            <a:r>
              <a:rPr lang="en-IE" sz="1400" b="1" dirty="0" smtClean="0"/>
              <a:t> by 1996.  </a:t>
            </a:r>
            <a:endParaRPr lang="en-IE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13581" y="5589240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4328" y="6596964"/>
            <a:ext cx="16175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Page 17 of 27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60153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Which Irish waters (if any) are more suited to pike than brown trout now- and why?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081" y="692696"/>
            <a:ext cx="8668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This is not the case. Trout and perch populations have increased in many lakes in the last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decade. During the same period roach populations have “crashed” and there has been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 a decline in pike numbers. This is the case in the Shannon and Erne systems in particular.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81" y="2054357"/>
            <a:ext cx="88357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Three significant events, since the 1970s’, have resulted in major changes in our fish stocks;-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Excess phosphorous discharges to many of our lakes, since the mid-1970s’, allowed major</a:t>
            </a:r>
          </a:p>
          <a:p>
            <a:r>
              <a:rPr lang="en-IE" dirty="0"/>
              <a:t> </a:t>
            </a:r>
            <a:r>
              <a:rPr lang="en-IE" dirty="0" smtClean="0"/>
              <a:t>     and persistent algal  blooms to appear in many lakes.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Roach, an invasive species, were introduced to and spread through many catchments in</a:t>
            </a:r>
          </a:p>
          <a:p>
            <a:r>
              <a:rPr lang="en-IE" dirty="0"/>
              <a:t> </a:t>
            </a:r>
            <a:r>
              <a:rPr lang="en-IE" dirty="0" smtClean="0"/>
              <a:t>     the1970s’ and early 1980s’.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Another invasive species. The zebra mussel were introduced to the lower Shannon in the</a:t>
            </a:r>
          </a:p>
          <a:p>
            <a:r>
              <a:rPr lang="en-IE" dirty="0"/>
              <a:t> </a:t>
            </a:r>
            <a:r>
              <a:rPr lang="en-IE" dirty="0" smtClean="0"/>
              <a:t>     early 1980s’ and  have since colonised many lakes in Ireland.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619747"/>
            <a:ext cx="690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These three events have had far reaching consequences for our fishes’.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71791" y="648866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18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2472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erial algal bloom for page 4 and ch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2198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Persistent algal blooms prevent sunlight from reaching the bed of lakes and as result</a:t>
            </a:r>
          </a:p>
          <a:p>
            <a:r>
              <a:rPr lang="en-IE" b="1" dirty="0" smtClean="0"/>
              <a:t>aquatic weed production collapses.</a:t>
            </a:r>
            <a:endParaRPr lang="en-I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304002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19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28589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21" y="55822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effectLst/>
              </a:rPr>
              <a:t>.1.  The benefit of pike management </a:t>
            </a:r>
          </a:p>
          <a:p>
            <a:r>
              <a:rPr lang="en-IE" dirty="0" smtClean="0">
                <a:effectLst/>
              </a:rPr>
              <a:t>2. Do wild brown trout populations increase or decrease in designated wild brown trout  fisheries where pike management is carried out? </a:t>
            </a:r>
          </a:p>
          <a:p>
            <a:r>
              <a:rPr lang="en-IE" dirty="0" smtClean="0">
                <a:effectLst/>
              </a:rPr>
              <a:t>3. What is international ‘best practice’ in the management of both spp.? </a:t>
            </a:r>
          </a:p>
          <a:p>
            <a:r>
              <a:rPr lang="en-IE" dirty="0" smtClean="0">
                <a:effectLst/>
              </a:rPr>
              <a:t>4. Is pike a native sp.? </a:t>
            </a:r>
          </a:p>
          <a:p>
            <a:r>
              <a:rPr lang="en-IE" dirty="0" smtClean="0">
                <a:effectLst/>
              </a:rPr>
              <a:t>5. Is the theory that pike prefer to prey upon brown trout rather than other spp. valid? </a:t>
            </a:r>
          </a:p>
          <a:p>
            <a:r>
              <a:rPr lang="en-IE" dirty="0" smtClean="0">
                <a:effectLst/>
              </a:rPr>
              <a:t>6. What effect does pike predation have on other coarse fish spp. in the designated </a:t>
            </a:r>
          </a:p>
          <a:p>
            <a:r>
              <a:rPr lang="en-IE" dirty="0" smtClean="0">
                <a:effectLst/>
              </a:rPr>
              <a:t>fisheries? </a:t>
            </a:r>
          </a:p>
          <a:p>
            <a:r>
              <a:rPr lang="en-IE" dirty="0" smtClean="0">
                <a:effectLst/>
              </a:rPr>
              <a:t>7. What impact do other spp. have on brown trout in the lakes? </a:t>
            </a:r>
          </a:p>
          <a:p>
            <a:r>
              <a:rPr lang="en-IE" dirty="0" smtClean="0">
                <a:effectLst/>
              </a:rPr>
              <a:t>8. What Irish river systems and lakes now contain pike but did not contain pike when </a:t>
            </a:r>
          </a:p>
          <a:p>
            <a:r>
              <a:rPr lang="en-IE" dirty="0" smtClean="0">
                <a:effectLst/>
              </a:rPr>
              <a:t>record keeping began? </a:t>
            </a:r>
          </a:p>
          <a:p>
            <a:r>
              <a:rPr lang="en-IE" dirty="0" smtClean="0">
                <a:effectLst/>
              </a:rPr>
              <a:t>9. Can pike be effectively removed from systems into which they have been </a:t>
            </a:r>
          </a:p>
          <a:p>
            <a:r>
              <a:rPr lang="en-IE" dirty="0" smtClean="0">
                <a:effectLst/>
              </a:rPr>
              <a:t>introduced? </a:t>
            </a:r>
          </a:p>
          <a:p>
            <a:r>
              <a:rPr lang="en-IE" dirty="0" smtClean="0">
                <a:effectLst/>
              </a:rPr>
              <a:t>10. Which Irish waters (if any) are more suited to pike than brown trout now- and why? </a:t>
            </a:r>
          </a:p>
          <a:p>
            <a:r>
              <a:rPr lang="en-IE" dirty="0" smtClean="0">
                <a:effectLst/>
              </a:rPr>
              <a:t>11. What scientific evidence is available to demonstrate what would happen to other </a:t>
            </a:r>
          </a:p>
          <a:p>
            <a:r>
              <a:rPr lang="en-IE" dirty="0" smtClean="0">
                <a:effectLst/>
              </a:rPr>
              <a:t>spp. populations if IFI stopped managing pike in the designated waters? </a:t>
            </a:r>
          </a:p>
          <a:p>
            <a:r>
              <a:rPr lang="en-IE" dirty="0" smtClean="0">
                <a:effectLst/>
              </a:rPr>
              <a:t>12. Which waters, if any, should be considered as unique ‘brown trout fisheries’, and </a:t>
            </a:r>
          </a:p>
          <a:p>
            <a:r>
              <a:rPr lang="en-IE" dirty="0" smtClean="0">
                <a:effectLst/>
              </a:rPr>
              <a:t>why? </a:t>
            </a:r>
          </a:p>
          <a:p>
            <a:r>
              <a:rPr lang="en-IE" dirty="0" smtClean="0">
                <a:effectLst/>
              </a:rPr>
              <a:t>13. What, if any, is the optimum level of natural predation to sustain healthy species. </a:t>
            </a:r>
            <a:endParaRPr lang="en-IE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79565"/>
            <a:ext cx="58536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2400" b="1" dirty="0" smtClean="0"/>
              <a:t>Questions posed to me by your Chairperson.</a:t>
            </a:r>
            <a:endParaRPr lang="en-I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59051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harophytes(extensive)1972_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42595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harophytes(Reduced)1982_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68638"/>
            <a:ext cx="4398963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80063" y="549275"/>
            <a:ext cx="350608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The extent of weed bed areas</a:t>
            </a:r>
          </a:p>
          <a:p>
            <a:pPr eaLnBrk="1" hangingPunct="1"/>
            <a:r>
              <a:rPr lang="en-IE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in L. Sheelin in 1972 and 1990.</a:t>
            </a: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63575" y="6397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IE" altLang="en-US" u="sng">
                <a:solidFill>
                  <a:srgbClr val="000000"/>
                </a:solidFill>
                <a:latin typeface="Arial" charset="0"/>
                <a:cs typeface="Arial" charset="0"/>
              </a:rPr>
              <a:t>1972</a:t>
            </a:r>
            <a:endParaRPr lang="en-US" altLang="en-US" u="sng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408488" y="3305175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alt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1990</a:t>
            </a:r>
            <a:endParaRPr lang="en-US" altLang="en-US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6434138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20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9056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lankton_to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6990"/>
            <a:ext cx="4321175" cy="24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3" y="3285872"/>
            <a:ext cx="936352" cy="7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305262"/>
            <a:ext cx="935831" cy="7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aphnia1 m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6" y="3285872"/>
            <a:ext cx="904600" cy="6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aphnia1 m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9" y="3302685"/>
            <a:ext cx="792162" cy="5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Daphnia1 m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4" y="3311389"/>
            <a:ext cx="891076" cy="6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139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8" y="2125736"/>
            <a:ext cx="79216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2114414"/>
            <a:ext cx="79216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36" y="2125736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5" y="1803609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9" y="1726622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1700808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chara beds 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6" y="4648421"/>
            <a:ext cx="4301544" cy="19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Water Lou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4" y="3897461"/>
            <a:ext cx="778950" cy="8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Gammaru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34" y="3865810"/>
            <a:ext cx="1058962" cy="7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corixid mod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34" y="3865810"/>
            <a:ext cx="642709" cy="7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76" y="3425434"/>
            <a:ext cx="999332" cy="4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793817" y="135705"/>
            <a:ext cx="31513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Early 1970s’ to early </a:t>
            </a:r>
            <a:r>
              <a:rPr lang="en-IE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1980’s</a:t>
            </a: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52" name="Picture 24" descr="cut Perc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65215"/>
            <a:ext cx="897035" cy="4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pike mo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34" y="3004139"/>
            <a:ext cx="1125500" cy="3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06" y="2719461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2719461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591" y="1228110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u="sng" dirty="0" smtClean="0"/>
              <a:t>Pelagic</a:t>
            </a:r>
            <a:endParaRPr lang="en-IE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660231" y="1337967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u="sng" dirty="0" smtClean="0"/>
              <a:t>Demersal</a:t>
            </a:r>
            <a:endParaRPr lang="en-IE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487957" y="6455776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21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917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lankton_to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60499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1439863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57563"/>
            <a:ext cx="1439863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439863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1439863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122396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Roa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12954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Roa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12255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1223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122396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122396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1223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122396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Ro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1223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2213"/>
            <a:ext cx="7207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5" name="Picture 17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14438"/>
            <a:ext cx="5762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0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54289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131682" y="288720"/>
            <a:ext cx="33779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alt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Late </a:t>
            </a:r>
            <a:r>
              <a:rPr lang="en-IE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1980s’ to end of the 00s’</a:t>
            </a: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9838" y="5725324"/>
            <a:ext cx="2160240" cy="11295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6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89" y="5262764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07" y="5450466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4" y="5450466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82" y="5441036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66" y="5262767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4" y="5262766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2" y="5262765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Roa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88" y="4888736"/>
            <a:ext cx="558477" cy="3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66" y="4970732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41" y="4981232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Ro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59" y="4983984"/>
            <a:ext cx="575518" cy="2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7" descr="pike mo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08" y="4515479"/>
            <a:ext cx="1125500" cy="3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 descr="pike mo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24" y="3992368"/>
            <a:ext cx="1125500" cy="3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" descr="pike mo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04" y="3524849"/>
            <a:ext cx="1125500" cy="3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643034" y="92769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22 of 27</a:t>
            </a:r>
            <a:endParaRPr lang="en-I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6128" y="1023516"/>
            <a:ext cx="36504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Available fodder for pike increased 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20 to 30 fold compared to the 1970s’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lankton_to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6990"/>
            <a:ext cx="4321175" cy="24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3" y="3285872"/>
            <a:ext cx="936352" cy="7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aphnia1 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305262"/>
            <a:ext cx="935831" cy="7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aphnia1 m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6" y="3285872"/>
            <a:ext cx="904600" cy="6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aphnia1 m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9" y="3302685"/>
            <a:ext cx="792162" cy="5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Daphnia1 m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4" y="3311389"/>
            <a:ext cx="891076" cy="6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139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8" y="2125736"/>
            <a:ext cx="79216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2114414"/>
            <a:ext cx="79216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36" y="2125736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5" y="1803609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9" y="1726622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cut Pe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1700808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chara beds 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6" y="4648421"/>
            <a:ext cx="4301544" cy="19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Water Lou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4" y="3897461"/>
            <a:ext cx="778950" cy="8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 descr="Gammaru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34" y="3865810"/>
            <a:ext cx="1058962" cy="7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corixid mod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34" y="3865810"/>
            <a:ext cx="642709" cy="7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58" y="3388669"/>
            <a:ext cx="999332" cy="4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020859" y="165393"/>
            <a:ext cx="155683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 to 2015</a:t>
            </a:r>
            <a:endParaRPr lang="en-US" alt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52" name="Picture 24" descr="cut Perc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61" y="3390613"/>
            <a:ext cx="897035" cy="4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pike mo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34" y="3004139"/>
            <a:ext cx="1125500" cy="3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06" y="2719461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2719461"/>
            <a:ext cx="93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591" y="1228110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u="sng" dirty="0" smtClean="0"/>
              <a:t>Pelagic</a:t>
            </a:r>
            <a:endParaRPr lang="en-IE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43385" y="2364809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u="sng" dirty="0" smtClean="0"/>
              <a:t>Demersal</a:t>
            </a:r>
            <a:endParaRPr lang="en-IE" b="1" u="sng" dirty="0"/>
          </a:p>
        </p:txBody>
      </p:sp>
      <p:pic>
        <p:nvPicPr>
          <p:cNvPr id="30" name="Picture 22" descr="Roac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4" y="3464555"/>
            <a:ext cx="677234" cy="3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Roac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85" y="2214361"/>
            <a:ext cx="677234" cy="3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Roac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42" y="1800755"/>
            <a:ext cx="677234" cy="3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487957" y="6455776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23 of 27</a:t>
            </a:r>
            <a:endParaRPr lang="en-I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7376" y="552068"/>
            <a:ext cx="62606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1600" dirty="0" smtClean="0">
                <a:solidFill>
                  <a:srgbClr val="FF0000"/>
                </a:solidFill>
              </a:rPr>
              <a:t>The huge increase in pike fodder present in the 1980s’and 1990s’ is  gone</a:t>
            </a:r>
          </a:p>
          <a:p>
            <a:r>
              <a:rPr lang="en-IE" sz="1600" dirty="0" smtClean="0">
                <a:solidFill>
                  <a:srgbClr val="FF0000"/>
                </a:solidFill>
              </a:rPr>
              <a:t> and is now present in the form of Zebra mussel flesh. </a:t>
            </a:r>
            <a:endParaRPr lang="en-I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95254"/>
              </p:ext>
            </p:extLst>
          </p:nvPr>
        </p:nvGraphicFramePr>
        <p:xfrm>
          <a:off x="250825" y="214313"/>
          <a:ext cx="8893175" cy="667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esentation" r:id="rId3" imgW="4572180" imgH="3428883" progId="PowerPoint.Show.8">
                  <p:embed/>
                </p:oleObj>
              </mc:Choice>
              <mc:Fallback>
                <p:oleObj name="Presentation" r:id="rId3" imgW="4572180" imgH="3428883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4313"/>
                        <a:ext cx="8893175" cy="667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750" y="423863"/>
            <a:ext cx="8353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IE" altLang="en-US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The Available </a:t>
            </a:r>
            <a:r>
              <a:rPr lang="en-IE" altLang="en-US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36 </a:t>
            </a:r>
            <a:r>
              <a:rPr lang="en-IE" altLang="en-US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year Data Base </a:t>
            </a:r>
            <a:endParaRPr lang="en-US" altLang="en-US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1" y="6489771"/>
            <a:ext cx="14989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Page 24 of 27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6007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yfly m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743743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IE" alt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Resurgence in Mayfly Stocks is </a:t>
            </a:r>
            <a:r>
              <a:rPr lang="en-IE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astonishing</a:t>
            </a:r>
          </a:p>
          <a:p>
            <a:pPr algn="ctr" eaLnBrk="1" hangingPunct="1"/>
            <a:r>
              <a:rPr lang="en-IE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many lakes which have been colonised by Zebra mussels.</a:t>
            </a:r>
            <a:endParaRPr lang="en-US" alt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3575" y="5083175"/>
            <a:ext cx="7342188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IE" altLang="en-US" sz="1400" b="1">
                <a:latin typeface="Arial" charset="0"/>
                <a:cs typeface="Arial" charset="0"/>
              </a:rPr>
              <a:t>Similar events have been recorded in U.S. lakes following zebra mussel infestations. </a:t>
            </a:r>
            <a:endParaRPr lang="en-US" altLang="en-US" sz="1400" b="1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6998" y="6271110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25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19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 smtClean="0"/>
              <a:t>What</a:t>
            </a:r>
            <a:r>
              <a:rPr lang="en-IE" b="1" dirty="0"/>
              <a:t>, if any, is the optimum level of natural predation to sustain healthy species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137" y="836712"/>
            <a:ext cx="8547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The inference in this question would appear to be that pike predation on trout is</a:t>
            </a:r>
          </a:p>
          <a:p>
            <a:r>
              <a:rPr lang="en-IE" dirty="0" smtClean="0"/>
              <a:t> necessary to maintain a healthy trout stock . This is not the case.</a:t>
            </a:r>
          </a:p>
          <a:p>
            <a:endParaRPr lang="en-IE" dirty="0"/>
          </a:p>
          <a:p>
            <a:r>
              <a:rPr lang="en-IE" dirty="0" smtClean="0"/>
              <a:t>If it were surveys should have illustrated the presence of poorly conditioned trout in</a:t>
            </a:r>
          </a:p>
          <a:p>
            <a:r>
              <a:rPr lang="en-IE" dirty="0" smtClean="0"/>
              <a:t>waters with no pike present (Loughs’ Leane and Melvin) and/or in waters with limited </a:t>
            </a:r>
          </a:p>
          <a:p>
            <a:r>
              <a:rPr lang="en-IE" dirty="0" smtClean="0"/>
              <a:t>pike and very large trout populations (Loughs’ Inchiquin and Carra). This is not the case.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87957" y="6455776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26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205449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19998"/>
            <a:ext cx="3539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/>
              <a:t>Summary and Conclusions</a:t>
            </a:r>
            <a:endParaRPr lang="en-IE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13982"/>
            <a:ext cx="8145948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The waters which should be considered unique brown trout fisheries are listed and the</a:t>
            </a:r>
          </a:p>
          <a:p>
            <a:r>
              <a:rPr lang="en-IE" sz="1600" b="1" dirty="0" smtClean="0"/>
              <a:t>       parameters which place them in this category are outlined.</a:t>
            </a:r>
          </a:p>
          <a:p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The science behind the necessity to manage pike in some of these lakes (7) is provided.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In the authors view this management programme should continue until the question 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of the pike being a native species, or not, is established beyond doubt.</a:t>
            </a:r>
          </a:p>
          <a:p>
            <a:endParaRPr lang="en-I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A heavier reliance on electro-fishing to manage pike stocks is recommended. There is no 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scientific reason why pike anglers should not angle on these waters – pike management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will reduce, not eliminate the pike population.</a:t>
            </a:r>
          </a:p>
          <a:p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A failure to continue the pike management programme ,where required, will result in a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significant socio-economic loss in certain areas. </a:t>
            </a:r>
          </a:p>
          <a:p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There are more than enough coarse fisheries in Ireland to accommodate pike anglers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apart from the 7 waters where pike management is recommended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Regrettably the decline in pike stocks in coarse fisheries cannot be addressed because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zebra mussel populations cannot be eliminated. Perhaps consideration should be given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to introducing a closed season for pike in these waters during the spawning season 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to afford the bigger older fish more protection ? This situation may be further exacerbated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 in waters where </a:t>
            </a:r>
            <a:r>
              <a:rPr lang="en-IE" sz="1600" b="1" dirty="0"/>
              <a:t>A</a:t>
            </a:r>
            <a:r>
              <a:rPr lang="en-IE" sz="1600" b="1" dirty="0" smtClean="0"/>
              <a:t>sian </a:t>
            </a:r>
            <a:r>
              <a:rPr lang="en-IE" sz="1600" b="1" dirty="0"/>
              <a:t>C</a:t>
            </a:r>
            <a:r>
              <a:rPr lang="en-IE" sz="1600" b="1" dirty="0" smtClean="0"/>
              <a:t>lam populations become established.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87957" y="6455776"/>
            <a:ext cx="1463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27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82565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26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effectLst/>
              </a:rPr>
              <a:t>. What is international ‘best practice’ in the management of both spp.?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7140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effectLst/>
              </a:rPr>
              <a:t>. Which waters, if any, should be considered as unique ‘brown trout fisheries’, and </a:t>
            </a:r>
          </a:p>
          <a:p>
            <a:r>
              <a:rPr lang="en-IE" b="1" dirty="0" smtClean="0">
                <a:effectLst/>
              </a:rPr>
              <a:t>why?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3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9358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erial of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1801"/>
            <a:ext cx="9143999" cy="591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4604"/>
            <a:ext cx="93172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There is no “International </a:t>
            </a:r>
            <a:r>
              <a:rPr lang="en-IE" b="1" dirty="0"/>
              <a:t>B</a:t>
            </a:r>
            <a:r>
              <a:rPr lang="en-IE" b="1" dirty="0" smtClean="0"/>
              <a:t>est Practise” in relation to designated Irish Wild Brown Trout</a:t>
            </a:r>
          </a:p>
          <a:p>
            <a:r>
              <a:rPr lang="en-IE" b="1" dirty="0" smtClean="0"/>
              <a:t>Fisheries. Why ?? –  these lakes are unique. </a:t>
            </a:r>
            <a:r>
              <a:rPr lang="en-IE" b="1" u="sng" dirty="0" smtClean="0">
                <a:solidFill>
                  <a:srgbClr val="FF0000"/>
                </a:solidFill>
              </a:rPr>
              <a:t>There are no such lakes anywhere else in the world!</a:t>
            </a:r>
          </a:p>
          <a:p>
            <a:r>
              <a:rPr lang="en-IE" b="1" u="sng" dirty="0" smtClean="0"/>
              <a:t>I.F.I. are the policy makers for these lakes.</a:t>
            </a:r>
            <a:endParaRPr lang="en-IE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1340768"/>
            <a:ext cx="2981778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Their uniqueness is due to a</a:t>
            </a:r>
          </a:p>
          <a:p>
            <a:r>
              <a:rPr lang="en-IE" sz="1600" b="1" dirty="0" smtClean="0"/>
              <a:t> combination of factors;-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Shallow and wind swept.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Temperate climate.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Geology.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High water clarity.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Very  large insect populations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which hatch over a prolonged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 smtClean="0"/>
              <a:t>Availability of extensive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trout spawning and nursery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streams discharging to </a:t>
            </a:r>
          </a:p>
          <a:p>
            <a:r>
              <a:rPr lang="en-IE" sz="1600" b="1" dirty="0"/>
              <a:t> </a:t>
            </a:r>
            <a:r>
              <a:rPr lang="en-IE" sz="1600" b="1" dirty="0" smtClean="0"/>
              <a:t>    individual lakes.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185120"/>
            <a:ext cx="3779946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Irish lakes in this category </a:t>
            </a:r>
          </a:p>
          <a:p>
            <a:r>
              <a:rPr lang="en-IE" sz="1600" b="1" dirty="0" smtClean="0"/>
              <a:t>include;- Loughs’ Arrow,  Leane, Inchiquin,</a:t>
            </a:r>
          </a:p>
          <a:p>
            <a:r>
              <a:rPr lang="en-IE" sz="1600" b="1" dirty="0" smtClean="0"/>
              <a:t>Loughrea, Corrib, Mask, Carra,</a:t>
            </a:r>
          </a:p>
          <a:p>
            <a:r>
              <a:rPr lang="en-IE" sz="1600" b="1" dirty="0" smtClean="0"/>
              <a:t> Cullin, Conn, Melvin, Sheelin, Ennell</a:t>
            </a:r>
          </a:p>
          <a:p>
            <a:r>
              <a:rPr lang="en-IE" sz="1600" b="1" dirty="0" smtClean="0"/>
              <a:t>and Derravaragh.</a:t>
            </a:r>
            <a:endParaRPr lang="en-IE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4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10193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373764"/>
            <a:ext cx="3918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effectLst/>
              </a:rPr>
              <a:t> </a:t>
            </a:r>
            <a:r>
              <a:rPr lang="en-IE" sz="2400" b="1" dirty="0" smtClean="0">
                <a:effectLst/>
              </a:rPr>
              <a:t>Is the pike a native species.?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7107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 my view this question has not yet been answered.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Until additional genetic markers become available or new genetic procedures</a:t>
            </a:r>
          </a:p>
          <a:p>
            <a:r>
              <a:rPr lang="en-IE" dirty="0" smtClean="0"/>
              <a:t>are developed this question cannot be addressed comprehensively.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 would suggest that, as a group, you consider discussing this issue with</a:t>
            </a:r>
          </a:p>
          <a:p>
            <a:r>
              <a:rPr lang="en-IE" dirty="0"/>
              <a:t> </a:t>
            </a:r>
            <a:r>
              <a:rPr lang="en-IE" dirty="0" smtClean="0"/>
              <a:t>     Irelands leading geneticists.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5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27273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effectLst/>
              </a:rPr>
              <a:t>Do wild brown trout populations increase or decrease in designated wild brown trout </a:t>
            </a:r>
          </a:p>
          <a:p>
            <a:pPr algn="ctr"/>
            <a:r>
              <a:rPr lang="en-IE" b="1" dirty="0" smtClean="0"/>
              <a:t>fisheries with pike removal</a:t>
            </a:r>
            <a:r>
              <a:rPr lang="en-IE" b="1" dirty="0" smtClean="0">
                <a:effectLst/>
              </a:rPr>
              <a:t> 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2863" y="1156102"/>
            <a:ext cx="779822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IE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BIOLOGY , ECOLOGY, and M ANAGEMENT OF PIKE IN IRISH WATERS WITH PARTICULAR REFERENCE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IE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WILD BROWN TROUT LAKE FISHERIES</a:t>
            </a:r>
            <a:endParaRPr kumimoji="0" lang="en-IE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POSITION PAPER – JANUARY, 2008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1200" b="1" dirty="0" smtClean="0">
                <a:latin typeface="Arial" pitchFamily="34" charset="0"/>
                <a:cs typeface="Arial" pitchFamily="34" charset="0"/>
              </a:rPr>
              <a:t>O’Grady and Delanty.</a:t>
            </a:r>
            <a:endParaRPr kumimoji="0" lang="en-I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8467559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u="sng" dirty="0" smtClean="0"/>
              <a:t>A Comparison of Trout C.P.U.E Values in lakes with and without </a:t>
            </a:r>
            <a:r>
              <a:rPr lang="en-IE" b="1" u="sng" dirty="0"/>
              <a:t>P</a:t>
            </a:r>
            <a:r>
              <a:rPr lang="en-IE" b="1" u="sng" dirty="0" smtClean="0"/>
              <a:t>ike Control</a:t>
            </a:r>
          </a:p>
          <a:p>
            <a:endParaRPr lang="en-IE" b="1" dirty="0"/>
          </a:p>
          <a:p>
            <a:r>
              <a:rPr lang="en-IE" b="1" dirty="0" smtClean="0"/>
              <a:t>Lake                  Year                        Trout CPUE                         Pike Control</a:t>
            </a:r>
          </a:p>
          <a:p>
            <a:r>
              <a:rPr lang="en-IE" b="1" dirty="0" smtClean="0"/>
              <a:t>Carra                 1993                            4.4                                          Yes</a:t>
            </a:r>
          </a:p>
          <a:p>
            <a:r>
              <a:rPr lang="en-IE" b="1" dirty="0" smtClean="0"/>
              <a:t>Carra                  2001                           4.3                                          Yes</a:t>
            </a:r>
          </a:p>
          <a:p>
            <a:r>
              <a:rPr lang="en-IE" b="1" dirty="0" smtClean="0"/>
              <a:t>Carra                 2009                            6.6                                           Yes</a:t>
            </a:r>
          </a:p>
          <a:p>
            <a:r>
              <a:rPr lang="en-IE" b="1" dirty="0" smtClean="0"/>
              <a:t>Ennell                2007                            3.43                                         </a:t>
            </a:r>
            <a:r>
              <a:rPr lang="en-IE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IE" b="1" dirty="0" smtClean="0"/>
              <a:t>Corrib               1996                             2.1                                          Yes</a:t>
            </a:r>
          </a:p>
          <a:p>
            <a:r>
              <a:rPr lang="en-IE" b="1" dirty="0" smtClean="0"/>
              <a:t>Corrib                2012                            1.9                                           Yes</a:t>
            </a:r>
          </a:p>
          <a:p>
            <a:r>
              <a:rPr lang="en-IE" b="1" dirty="0" smtClean="0"/>
              <a:t>Sheelin             2014                              3.5                                          Yes</a:t>
            </a:r>
          </a:p>
          <a:p>
            <a:r>
              <a:rPr lang="en-IE" b="1" dirty="0" smtClean="0"/>
              <a:t>Ree                    2014                              1.1                                          </a:t>
            </a:r>
            <a:r>
              <a:rPr lang="en-IE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Coarse fish       last 10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Lakes                 years.                          0 to ≤ 0.1                                 No</a:t>
            </a:r>
          </a:p>
          <a:p>
            <a:endParaRPr lang="en-IE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5517232"/>
            <a:ext cx="74888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44821" y="6457690"/>
            <a:ext cx="1346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/>
              <a:t>Page 6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65789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0485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C.P.U.E. values for Trout in Lakes with and without Pike stocks.</a:t>
            </a:r>
          </a:p>
          <a:p>
            <a:endParaRPr lang="en-IE" b="1" dirty="0"/>
          </a:p>
          <a:p>
            <a:r>
              <a:rPr lang="en-IE" b="1" dirty="0" smtClean="0"/>
              <a:t>Lake                      C.P.U.E. Value                             Pike (Present/Absent)</a:t>
            </a:r>
          </a:p>
          <a:p>
            <a:endParaRPr lang="en-IE" b="1" dirty="0"/>
          </a:p>
          <a:p>
            <a:r>
              <a:rPr lang="en-IE" b="1" dirty="0" smtClean="0"/>
              <a:t>Melvin                        15.23                                                 Absent</a:t>
            </a:r>
          </a:p>
          <a:p>
            <a:r>
              <a:rPr lang="en-IE" b="1" dirty="0" smtClean="0"/>
              <a:t>Leane                          11.5                                                   Absent</a:t>
            </a:r>
          </a:p>
          <a:p>
            <a:r>
              <a:rPr lang="en-IE" b="1" dirty="0" smtClean="0"/>
              <a:t>Conn                            2.03                                                   Present (some control)</a:t>
            </a:r>
          </a:p>
          <a:p>
            <a:r>
              <a:rPr lang="en-IE" b="1" dirty="0" smtClean="0"/>
              <a:t>Numerous</a:t>
            </a:r>
          </a:p>
          <a:p>
            <a:r>
              <a:rPr lang="en-IE" b="1" dirty="0" smtClean="0"/>
              <a:t>small lakes</a:t>
            </a:r>
          </a:p>
          <a:p>
            <a:r>
              <a:rPr lang="en-IE" b="1" dirty="0" smtClean="0"/>
              <a:t>in upper Shannon</a:t>
            </a:r>
          </a:p>
          <a:p>
            <a:r>
              <a:rPr lang="en-IE" b="1" dirty="0" smtClean="0"/>
              <a:t>/ Erne systems.        0 to ≤ 0.1                                           Present (no control)                                           </a:t>
            </a:r>
            <a:endParaRPr lang="en-I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15291" y="6448319"/>
            <a:ext cx="13462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 smtClean="0"/>
              <a:t>Page 7 of 27</a:t>
            </a:r>
            <a:endParaRPr lang="en-IE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2420888"/>
            <a:ext cx="756084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1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7493"/>
            <a:ext cx="2309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b="1" u="sng" dirty="0" smtClean="0"/>
              <a:t>Exceptions to the Rule</a:t>
            </a:r>
            <a:endParaRPr lang="en-IE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27110" y="548680"/>
            <a:ext cx="8304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Research has shown that there are a number of these designated wild brown trout</a:t>
            </a:r>
          </a:p>
          <a:p>
            <a:pPr algn="ctr"/>
            <a:r>
              <a:rPr lang="en-IE" b="1" dirty="0" smtClean="0"/>
              <a:t>fisheries where pike control, in the interest of enhancing trout stocks, is unnecessary.</a:t>
            </a:r>
          </a:p>
          <a:p>
            <a:pPr algn="ctr"/>
            <a:r>
              <a:rPr lang="en-IE" b="1" dirty="0" smtClean="0"/>
              <a:t>Why ?</a:t>
            </a:r>
            <a:endParaRPr lang="en-I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96" y="1628800"/>
            <a:ext cx="9211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In a few lakes pike production is “capped severely “ by a paucity of weed beds limiting both spawning and </a:t>
            </a:r>
          </a:p>
          <a:p>
            <a:r>
              <a:rPr lang="en-IE" sz="1600" b="1" dirty="0" smtClean="0"/>
              <a:t>nursery areas. This is the case in Loughs’ Inchiquin, Loughrea, Ennell and Derravaragh.</a:t>
            </a:r>
            <a:endParaRPr lang="en-IE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6316150"/>
            <a:ext cx="1404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Page 8 of 27</a:t>
            </a:r>
            <a:endParaRPr lang="en-IE" b="1" dirty="0"/>
          </a:p>
        </p:txBody>
      </p:sp>
      <p:pic>
        <p:nvPicPr>
          <p:cNvPr id="7" name="Picture 3" descr="Charophytes(extensive)1972_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0175"/>
            <a:ext cx="442595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3140968"/>
            <a:ext cx="31874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Lough Sheelin, unlike the</a:t>
            </a:r>
          </a:p>
          <a:p>
            <a:r>
              <a:rPr lang="en-IE" sz="1600" dirty="0" smtClean="0"/>
              <a:t> aforementioned lakes  has a very</a:t>
            </a:r>
          </a:p>
          <a:p>
            <a:r>
              <a:rPr lang="en-IE" sz="1600" dirty="0" smtClean="0"/>
              <a:t>extensive  weed bed area. This </a:t>
            </a:r>
          </a:p>
          <a:p>
            <a:r>
              <a:rPr lang="en-IE" sz="1600" dirty="0" smtClean="0"/>
              <a:t>is the prime pike  spawning and</a:t>
            </a:r>
          </a:p>
          <a:p>
            <a:r>
              <a:rPr lang="en-IE" sz="1600" dirty="0" smtClean="0"/>
              <a:t> nursery area. Essentially the stock</a:t>
            </a:r>
          </a:p>
          <a:p>
            <a:r>
              <a:rPr lang="en-IE" sz="1600" dirty="0" smtClean="0"/>
              <a:t> density of pike here is controlled by</a:t>
            </a:r>
          </a:p>
          <a:p>
            <a:r>
              <a:rPr lang="en-IE" sz="1600" dirty="0" smtClean="0"/>
              <a:t> the availability of fodder fish.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15256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25015"/>
            <a:ext cx="81965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2400" b="1" dirty="0" smtClean="0"/>
              <a:t>In which designated wild trout fisheries is pike control critical ?</a:t>
            </a:r>
            <a:endParaRPr lang="en-IE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56361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Pike management is critical in the following waters ;-</a:t>
            </a:r>
          </a:p>
          <a:p>
            <a:r>
              <a:rPr lang="en-IE" dirty="0" smtClean="0"/>
              <a:t>      Arrow,  Corrib, Mask, Carra, Cullin, Conn and Sheelin.</a:t>
            </a:r>
          </a:p>
          <a:p>
            <a:endParaRPr lang="en-IE" dirty="0"/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Research has shown that pike control is not critical on;-</a:t>
            </a:r>
          </a:p>
          <a:p>
            <a:r>
              <a:rPr lang="en-IE" dirty="0" smtClean="0"/>
              <a:t>      Loughrea, Derravaragh,  Ennell and Inchiquin.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question of pike control does not yet arise in </a:t>
            </a:r>
          </a:p>
          <a:p>
            <a:r>
              <a:rPr lang="en-IE" dirty="0" smtClean="0"/>
              <a:t>       relation to  Loughs’ Leane and Melvin.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24026" y="6332403"/>
            <a:ext cx="14041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Page </a:t>
            </a:r>
            <a:r>
              <a:rPr lang="en-IE" b="1" dirty="0"/>
              <a:t>9</a:t>
            </a:r>
            <a:r>
              <a:rPr lang="en-IE" b="1" dirty="0" smtClean="0"/>
              <a:t> of 27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94695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2173</Words>
  <Application>Microsoft Office PowerPoint</Application>
  <PresentationFormat>On-screen Show (4:3)</PresentationFormat>
  <Paragraphs>265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O'Grady</dc:creator>
  <cp:lastModifiedBy>Sean Long</cp:lastModifiedBy>
  <cp:revision>69</cp:revision>
  <dcterms:created xsi:type="dcterms:W3CDTF">2017-04-28T06:49:22Z</dcterms:created>
  <dcterms:modified xsi:type="dcterms:W3CDTF">2017-05-17T10:02:50Z</dcterms:modified>
</cp:coreProperties>
</file>